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7" r:id="rId2"/>
    <p:sldId id="262" r:id="rId3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2" autoAdjust="0"/>
    <p:restoredTop sz="88073" autoAdjust="0"/>
  </p:normalViewPr>
  <p:slideViewPr>
    <p:cSldViewPr>
      <p:cViewPr varScale="1">
        <p:scale>
          <a:sx n="85" d="100"/>
          <a:sy n="85" d="100"/>
        </p:scale>
        <p:origin x="1155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100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9C89103C-DBB2-4F92-8D97-0BA2F80A6A31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28583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0444" y="9428583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9C732005-363F-444A-8E3D-69453544C2E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5227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defTabSz="964580" eaLnBrk="0" hangingPunct="0"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85084" indent="-301955" defTabSz="964580" eaLnBrk="0" hangingPunct="0"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207822" indent="-241564" defTabSz="964580" eaLnBrk="0" hangingPunct="0"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90949" indent="-241564" defTabSz="964580" eaLnBrk="0" hangingPunct="0"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174078" indent="-241564" defTabSz="964580" eaLnBrk="0" hangingPunct="0"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657206" indent="-241564" defTabSz="96458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3140335" indent="-241564" defTabSz="96458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623464" indent="-241564" defTabSz="96458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4106591" indent="-241564" defTabSz="964580" eaLnBrk="0" fontAlgn="base" hangingPunct="0">
              <a:spcBef>
                <a:spcPct val="0"/>
              </a:spcBef>
              <a:spcAft>
                <a:spcPct val="0"/>
              </a:spcAft>
              <a:defRPr kumimoji="1" sz="26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1300"/>
              <a:t>第1回平成２３年度知的資産経営レポート作成検討委員会　参考資料</a:t>
            </a:r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ja-JP" altLang="en-US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9652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222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2543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5323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10425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6247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8201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27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629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3824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8487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4144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6829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29BB76-7D60-495A-9E90-8C7BF2337623}" type="datetimeFigureOut">
              <a:rPr kumimoji="1" lang="ja-JP" altLang="en-US" smtClean="0"/>
              <a:t>2025/10/31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732442-A6CD-43EB-976A-399CE4B024E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4645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円/楕円 33"/>
          <p:cNvSpPr/>
          <p:nvPr/>
        </p:nvSpPr>
        <p:spPr>
          <a:xfrm>
            <a:off x="4640193" y="1248753"/>
            <a:ext cx="4450492" cy="4102082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" name="円/楕円 6"/>
          <p:cNvSpPr/>
          <p:nvPr/>
        </p:nvSpPr>
        <p:spPr>
          <a:xfrm>
            <a:off x="50119" y="1248753"/>
            <a:ext cx="4450492" cy="410208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上カーブ矢印 3"/>
          <p:cNvSpPr/>
          <p:nvPr/>
        </p:nvSpPr>
        <p:spPr>
          <a:xfrm>
            <a:off x="2554941" y="5031286"/>
            <a:ext cx="4303057" cy="764395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90535" y="1411486"/>
            <a:ext cx="156966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これまで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どうだった？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778566" y="78084"/>
            <a:ext cx="6104964" cy="1021976"/>
          </a:xfrm>
          <a:prstGeom prst="roundRect">
            <a:avLst/>
          </a:prstGeom>
          <a:noFill/>
          <a:ln w="28575">
            <a:solidFill>
              <a:srgbClr val="FF99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将来構想のパーパス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842246" y="5585012"/>
            <a:ext cx="6104964" cy="1219199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66FF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年に向けていまからどうするか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ja-JP" altLang="en-US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8" name="角丸四角形 7"/>
          <p:cNvSpPr/>
          <p:nvPr/>
        </p:nvSpPr>
        <p:spPr>
          <a:xfrm>
            <a:off x="287444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自分自身の資源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1627667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経験・経歴</a:t>
            </a:r>
          </a:p>
        </p:txBody>
      </p:sp>
      <p:sp>
        <p:nvSpPr>
          <p:cNvPr id="10" name="角丸四角形 9"/>
          <p:cNvSpPr/>
          <p:nvPr/>
        </p:nvSpPr>
        <p:spPr>
          <a:xfrm>
            <a:off x="2958925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提供価値</a:t>
            </a:r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ctr"/>
            <a:r>
              <a:rPr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（誰に・何を）</a:t>
            </a:r>
            <a:endParaRPr kumimoji="1" lang="ja-JP" altLang="en-US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4475876" y="4186458"/>
            <a:ext cx="1802313" cy="130436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外部環境</a:t>
            </a:r>
          </a:p>
        </p:txBody>
      </p:sp>
      <p:sp>
        <p:nvSpPr>
          <p:cNvPr id="12" name="角丸四角形 11"/>
          <p:cNvSpPr/>
          <p:nvPr/>
        </p:nvSpPr>
        <p:spPr>
          <a:xfrm>
            <a:off x="885838" y="4191789"/>
            <a:ext cx="2695753" cy="745322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課題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4877561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資源</a:t>
            </a:r>
          </a:p>
        </p:txBody>
      </p:sp>
      <p:sp>
        <p:nvSpPr>
          <p:cNvPr id="14" name="角丸四角形 13"/>
          <p:cNvSpPr/>
          <p:nvPr/>
        </p:nvSpPr>
        <p:spPr>
          <a:xfrm>
            <a:off x="6206865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1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ビジネスモデル</a:t>
            </a:r>
          </a:p>
        </p:txBody>
      </p:sp>
      <p:sp>
        <p:nvSpPr>
          <p:cNvPr id="15" name="角丸四角形 14"/>
          <p:cNvSpPr/>
          <p:nvPr/>
        </p:nvSpPr>
        <p:spPr>
          <a:xfrm>
            <a:off x="7543288" y="2234452"/>
            <a:ext cx="1304365" cy="1909483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>
            <a:normAutofit/>
          </a:bodyPr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提供価値</a:t>
            </a:r>
            <a:endParaRPr kumimoji="1" lang="en-US" altLang="ja-JP" sz="10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700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（どんな相手に・何を）</a:t>
            </a:r>
            <a:endParaRPr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7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endParaRPr kumimoji="1" lang="en-US" altLang="ja-JP" sz="11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6053358" y="1469029"/>
            <a:ext cx="17027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20</a:t>
            </a:r>
            <a:r>
              <a:rPr kumimoji="1"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 　年には</a:t>
            </a:r>
            <a:endParaRPr kumimoji="1" lang="en-US" altLang="ja-JP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こうしたい！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F7D371C-B632-6AF4-CE49-B658F595F71D}"/>
              </a:ext>
            </a:extLst>
          </p:cNvPr>
          <p:cNvSpPr txBox="1"/>
          <p:nvPr/>
        </p:nvSpPr>
        <p:spPr>
          <a:xfrm>
            <a:off x="50119" y="78084"/>
            <a:ext cx="6463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創業</a:t>
            </a:r>
          </a:p>
        </p:txBody>
      </p:sp>
    </p:spTree>
    <p:extLst>
      <p:ext uri="{BB962C8B-B14F-4D97-AF65-F5344CB8AC3E}">
        <p14:creationId xmlns:p14="http://schemas.microsoft.com/office/powerpoint/2010/main" val="920622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0" y="-22826"/>
            <a:ext cx="1588634" cy="215444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/>
            <a:r>
              <a:rPr lang="ja-JP" altLang="en-US" sz="800" b="1" dirty="0">
                <a:solidFill>
                  <a:schemeClr val="bg1"/>
                </a:solidFill>
              </a:rPr>
              <a:t>事業デザインシート　</a:t>
            </a:r>
            <a:r>
              <a:rPr lang="en-US" altLang="ja-JP" sz="800" b="1" dirty="0">
                <a:solidFill>
                  <a:schemeClr val="bg1"/>
                </a:solidFill>
              </a:rPr>
              <a:t>B</a:t>
            </a:r>
            <a:endParaRPr lang="ja-JP" altLang="en-US" sz="800" b="1" dirty="0">
              <a:solidFill>
                <a:schemeClr val="bg1"/>
              </a:solidFill>
            </a:endParaRPr>
          </a:p>
        </p:txBody>
      </p:sp>
      <p:sp>
        <p:nvSpPr>
          <p:cNvPr id="2051" name="Text Box 3"/>
          <p:cNvSpPr txBox="1">
            <a:spLocks noChangeArrowheads="1"/>
          </p:cNvSpPr>
          <p:nvPr/>
        </p:nvSpPr>
        <p:spPr bwMode="auto">
          <a:xfrm>
            <a:off x="1640796" y="9072"/>
            <a:ext cx="1707696" cy="2242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857"/>
              <a:t>商号：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1956" y="1065893"/>
            <a:ext cx="2238375" cy="1059264"/>
          </a:xfrm>
          <a:prstGeom prst="rect">
            <a:avLst/>
          </a:prstGeom>
          <a:noFill/>
          <a:ln w="9525">
            <a:solidFill>
              <a:srgbClr val="FF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  <a:p>
            <a:pPr eaLnBrk="1" hangingPunct="1">
              <a:lnSpc>
                <a:spcPct val="110000"/>
              </a:lnSpc>
            </a:pPr>
            <a:endParaRPr lang="en-US" altLang="ja-JP" sz="714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348491" y="54429"/>
            <a:ext cx="1345240" cy="2242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857" u="sng"/>
              <a:t>作成日：　　年　　月　　日</a:t>
            </a:r>
          </a:p>
        </p:txBody>
      </p:sp>
      <p:sp>
        <p:nvSpPr>
          <p:cNvPr id="2054" name="Text Box 7"/>
          <p:cNvSpPr txBox="1">
            <a:spLocks noChangeArrowheads="1"/>
          </p:cNvSpPr>
          <p:nvPr/>
        </p:nvSpPr>
        <p:spPr bwMode="auto">
          <a:xfrm>
            <a:off x="-28588" y="822098"/>
            <a:ext cx="795411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/>
              <a:t>Ⅱ-</a:t>
            </a:r>
            <a:r>
              <a:rPr lang="ja-JP" altLang="en-US" sz="714" b="1" u="sng"/>
              <a:t>１．企業概要</a:t>
            </a:r>
          </a:p>
        </p:txBody>
      </p:sp>
      <p:sp>
        <p:nvSpPr>
          <p:cNvPr id="2055" name="Text Box 8"/>
          <p:cNvSpPr txBox="1">
            <a:spLocks noChangeArrowheads="1"/>
          </p:cNvSpPr>
          <p:nvPr/>
        </p:nvSpPr>
        <p:spPr bwMode="auto">
          <a:xfrm>
            <a:off x="2334760" y="1065893"/>
            <a:ext cx="2237241" cy="422039"/>
          </a:xfrm>
          <a:prstGeom prst="rect">
            <a:avLst/>
          </a:prstGeom>
          <a:noFill/>
          <a:ln w="9525">
            <a:solidFill>
              <a:srgbClr val="FF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714"/>
              <a:t>・</a:t>
            </a:r>
          </a:p>
          <a:p>
            <a:pPr eaLnBrk="1" hangingPunct="1"/>
            <a:r>
              <a:rPr lang="ja-JP" altLang="en-US" sz="714"/>
              <a:t>・</a:t>
            </a:r>
          </a:p>
          <a:p>
            <a:pPr eaLnBrk="1" hangingPunct="1"/>
            <a:r>
              <a:rPr lang="ja-JP" altLang="en-US" sz="714"/>
              <a:t>・</a:t>
            </a:r>
          </a:p>
        </p:txBody>
      </p:sp>
      <p:sp>
        <p:nvSpPr>
          <p:cNvPr id="2056" name="Text Box 9"/>
          <p:cNvSpPr txBox="1">
            <a:spLocks noChangeArrowheads="1"/>
          </p:cNvSpPr>
          <p:nvPr/>
        </p:nvSpPr>
        <p:spPr bwMode="auto">
          <a:xfrm>
            <a:off x="2335893" y="904875"/>
            <a:ext cx="734496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/>
              <a:t>Ⅱ-</a:t>
            </a:r>
            <a:r>
              <a:rPr lang="ja-JP" altLang="en-US" sz="714" b="1" u="sng"/>
              <a:t>２．沿　　革</a:t>
            </a:r>
          </a:p>
        </p:txBody>
      </p:sp>
      <p:sp>
        <p:nvSpPr>
          <p:cNvPr id="2057" name="Text Box 12"/>
          <p:cNvSpPr txBox="1">
            <a:spLocks noChangeArrowheads="1"/>
          </p:cNvSpPr>
          <p:nvPr/>
        </p:nvSpPr>
        <p:spPr bwMode="auto">
          <a:xfrm>
            <a:off x="-32754" y="230653"/>
            <a:ext cx="1149674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 dirty="0"/>
              <a:t>Ⅰ</a:t>
            </a:r>
            <a:r>
              <a:rPr lang="ja-JP" altLang="en-US" sz="714" b="1" u="sng" dirty="0"/>
              <a:t>．パーパス（経営理念）</a:t>
            </a:r>
          </a:p>
        </p:txBody>
      </p:sp>
      <p:sp>
        <p:nvSpPr>
          <p:cNvPr id="2058" name="Text Box 17"/>
          <p:cNvSpPr txBox="1">
            <a:spLocks noChangeArrowheads="1"/>
          </p:cNvSpPr>
          <p:nvPr/>
        </p:nvSpPr>
        <p:spPr bwMode="auto">
          <a:xfrm>
            <a:off x="2335893" y="1539875"/>
            <a:ext cx="1247457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/>
              <a:t>Ⅱ-</a:t>
            </a:r>
            <a:r>
              <a:rPr lang="ja-JP" altLang="en-US" sz="714" b="1" u="sng"/>
              <a:t>３．受賞歴・認証･資格等</a:t>
            </a:r>
          </a:p>
        </p:txBody>
      </p:sp>
      <p:sp>
        <p:nvSpPr>
          <p:cNvPr id="2059" name="Text Box 18"/>
          <p:cNvSpPr txBox="1">
            <a:spLocks noChangeArrowheads="1"/>
          </p:cNvSpPr>
          <p:nvPr/>
        </p:nvSpPr>
        <p:spPr bwMode="auto">
          <a:xfrm>
            <a:off x="2334760" y="1696358"/>
            <a:ext cx="2237241" cy="422039"/>
          </a:xfrm>
          <a:prstGeom prst="rect">
            <a:avLst/>
          </a:prstGeom>
          <a:noFill/>
          <a:ln w="9525">
            <a:solidFill>
              <a:srgbClr val="FF6699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ja-JP" altLang="en-US" sz="714"/>
              <a:t>・</a:t>
            </a:r>
          </a:p>
          <a:p>
            <a:pPr eaLnBrk="1" hangingPunct="1"/>
            <a:r>
              <a:rPr lang="ja-JP" altLang="en-US" sz="714"/>
              <a:t>・</a:t>
            </a:r>
          </a:p>
          <a:p>
            <a:pPr eaLnBrk="1" hangingPunct="1"/>
            <a:r>
              <a:rPr lang="ja-JP" altLang="en-US" sz="714"/>
              <a:t>・</a:t>
            </a:r>
          </a:p>
        </p:txBody>
      </p:sp>
      <p:sp>
        <p:nvSpPr>
          <p:cNvPr id="2061" name="Text Box 2"/>
          <p:cNvSpPr txBox="1">
            <a:spLocks noChangeArrowheads="1"/>
          </p:cNvSpPr>
          <p:nvPr/>
        </p:nvSpPr>
        <p:spPr bwMode="auto">
          <a:xfrm>
            <a:off x="4630964" y="3802063"/>
            <a:ext cx="782587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 dirty="0"/>
              <a:t>Ⅶ</a:t>
            </a:r>
            <a:r>
              <a:rPr lang="ja-JP" altLang="en-US" sz="714" b="1" u="sng" dirty="0" err="1"/>
              <a:t>．</a:t>
            </a:r>
            <a:r>
              <a:rPr lang="ja-JP" altLang="en-US" sz="714" b="1" u="sng" dirty="0"/>
              <a:t>事業モデル</a:t>
            </a:r>
          </a:p>
        </p:txBody>
      </p:sp>
      <p:sp>
        <p:nvSpPr>
          <p:cNvPr id="2066" name="Text Box 12"/>
          <p:cNvSpPr txBox="1">
            <a:spLocks noChangeArrowheads="1"/>
          </p:cNvSpPr>
          <p:nvPr/>
        </p:nvSpPr>
        <p:spPr bwMode="auto">
          <a:xfrm>
            <a:off x="2268" y="2114777"/>
            <a:ext cx="901209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 dirty="0"/>
              <a:t>Ⅲ</a:t>
            </a:r>
            <a:r>
              <a:rPr lang="ja-JP" altLang="en-US" sz="714" b="1" u="sng" dirty="0" err="1"/>
              <a:t>．</a:t>
            </a:r>
            <a:r>
              <a:rPr lang="ja-JP" altLang="en-US" sz="714" b="1" u="sng" dirty="0"/>
              <a:t>マーケティング</a:t>
            </a:r>
          </a:p>
        </p:txBody>
      </p:sp>
      <p:sp>
        <p:nvSpPr>
          <p:cNvPr id="2098" name="Text Box 23"/>
          <p:cNvSpPr txBox="1">
            <a:spLocks noChangeArrowheads="1"/>
          </p:cNvSpPr>
          <p:nvPr/>
        </p:nvSpPr>
        <p:spPr bwMode="auto">
          <a:xfrm>
            <a:off x="30617" y="4911045"/>
            <a:ext cx="811441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/>
              <a:t>【</a:t>
            </a:r>
            <a:r>
              <a:rPr lang="ja-JP" altLang="en-US" sz="714"/>
              <a:t> 自社の強み </a:t>
            </a:r>
            <a:r>
              <a:rPr lang="en-US" altLang="ja-JP" sz="714"/>
              <a:t>】</a:t>
            </a:r>
            <a:r>
              <a:rPr lang="ja-JP" altLang="en-US" sz="714"/>
              <a:t> </a:t>
            </a:r>
            <a:endParaRPr lang="en-US" altLang="ja-JP" sz="714"/>
          </a:p>
        </p:txBody>
      </p:sp>
      <p:sp>
        <p:nvSpPr>
          <p:cNvPr id="2099" name="Text Box 24"/>
          <p:cNvSpPr txBox="1">
            <a:spLocks noChangeArrowheads="1"/>
          </p:cNvSpPr>
          <p:nvPr/>
        </p:nvSpPr>
        <p:spPr bwMode="auto">
          <a:xfrm>
            <a:off x="2185081" y="4911045"/>
            <a:ext cx="1269899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/>
              <a:t>【</a:t>
            </a:r>
            <a:r>
              <a:rPr lang="ja-JP" altLang="en-US" sz="714"/>
              <a:t> 自社の弱み </a:t>
            </a:r>
            <a:r>
              <a:rPr lang="en-US" altLang="ja-JP" sz="714"/>
              <a:t>】</a:t>
            </a:r>
            <a:r>
              <a:rPr lang="ja-JP" altLang="en-US" sz="714"/>
              <a:t> （経営課題）</a:t>
            </a:r>
            <a:endParaRPr lang="en-US" altLang="ja-JP" sz="714"/>
          </a:p>
        </p:txBody>
      </p:sp>
      <p:sp>
        <p:nvSpPr>
          <p:cNvPr id="2100" name="AutoShape 29"/>
          <p:cNvSpPr>
            <a:spLocks noChangeArrowheads="1"/>
          </p:cNvSpPr>
          <p:nvPr/>
        </p:nvSpPr>
        <p:spPr bwMode="auto">
          <a:xfrm>
            <a:off x="3700010" y="5752420"/>
            <a:ext cx="608919" cy="163286"/>
          </a:xfrm>
          <a:prstGeom prst="triangle">
            <a:avLst>
              <a:gd name="adj" fmla="val 50000"/>
            </a:avLst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ja-JP" sz="1286"/>
          </a:p>
        </p:txBody>
      </p:sp>
      <p:sp>
        <p:nvSpPr>
          <p:cNvPr id="2101" name="Text Box 20"/>
          <p:cNvSpPr txBox="1">
            <a:spLocks noChangeArrowheads="1"/>
          </p:cNvSpPr>
          <p:nvPr/>
        </p:nvSpPr>
        <p:spPr bwMode="auto">
          <a:xfrm>
            <a:off x="-10205" y="4667250"/>
            <a:ext cx="1341438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 dirty="0"/>
              <a:t>Ⅳ</a:t>
            </a:r>
            <a:r>
              <a:rPr lang="ja-JP" altLang="en-US" sz="714" b="1" u="sng" dirty="0" err="1"/>
              <a:t>．</a:t>
            </a:r>
            <a:r>
              <a:rPr lang="ja-JP" altLang="en-US" sz="714" b="1" u="sng" dirty="0"/>
              <a:t>内部環境（強み･弱み）</a:t>
            </a:r>
          </a:p>
        </p:txBody>
      </p:sp>
      <p:sp>
        <p:nvSpPr>
          <p:cNvPr id="2102" name="Text Box 20"/>
          <p:cNvSpPr txBox="1">
            <a:spLocks noChangeArrowheads="1"/>
          </p:cNvSpPr>
          <p:nvPr/>
        </p:nvSpPr>
        <p:spPr bwMode="auto">
          <a:xfrm>
            <a:off x="4630965" y="34018"/>
            <a:ext cx="1231427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 dirty="0"/>
              <a:t>Ⅴ</a:t>
            </a:r>
            <a:r>
              <a:rPr lang="ja-JP" altLang="en-US" sz="714" b="1" u="sng" dirty="0" err="1"/>
              <a:t>．</a:t>
            </a:r>
            <a:r>
              <a:rPr lang="ja-JP" altLang="en-US" sz="714" b="1" u="sng" dirty="0"/>
              <a:t>外部環境（機会と脅威）</a:t>
            </a:r>
          </a:p>
        </p:txBody>
      </p:sp>
      <p:sp>
        <p:nvSpPr>
          <p:cNvPr id="2103" name="Text Box 3"/>
          <p:cNvSpPr txBox="1">
            <a:spLocks noChangeArrowheads="1"/>
          </p:cNvSpPr>
          <p:nvPr/>
        </p:nvSpPr>
        <p:spPr bwMode="auto">
          <a:xfrm>
            <a:off x="4630965" y="2230438"/>
            <a:ext cx="1417376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 b="1" u="sng" dirty="0"/>
              <a:t>Ⅵ</a:t>
            </a:r>
            <a:r>
              <a:rPr lang="ja-JP" altLang="en-US" sz="714" b="1" u="sng" dirty="0" err="1"/>
              <a:t>．</a:t>
            </a:r>
            <a:r>
              <a:rPr lang="ja-JP" altLang="en-US" sz="714" b="1" u="sng" dirty="0"/>
              <a:t>今後のビジョン（方針・戦略）</a:t>
            </a:r>
          </a:p>
        </p:txBody>
      </p:sp>
      <p:sp>
        <p:nvSpPr>
          <p:cNvPr id="2139" name="Text Box 23"/>
          <p:cNvSpPr txBox="1">
            <a:spLocks noChangeArrowheads="1"/>
          </p:cNvSpPr>
          <p:nvPr/>
        </p:nvSpPr>
        <p:spPr bwMode="auto">
          <a:xfrm>
            <a:off x="39688" y="5771697"/>
            <a:ext cx="917239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/>
              <a:t>【</a:t>
            </a:r>
            <a:r>
              <a:rPr lang="ja-JP" altLang="en-US" sz="714"/>
              <a:t> その理由・背景 </a:t>
            </a:r>
            <a:r>
              <a:rPr lang="en-US" altLang="ja-JP" sz="714"/>
              <a:t>】</a:t>
            </a:r>
          </a:p>
        </p:txBody>
      </p:sp>
      <p:sp>
        <p:nvSpPr>
          <p:cNvPr id="2140" name="Text Box 24"/>
          <p:cNvSpPr txBox="1">
            <a:spLocks noChangeArrowheads="1"/>
          </p:cNvSpPr>
          <p:nvPr/>
        </p:nvSpPr>
        <p:spPr bwMode="auto">
          <a:xfrm>
            <a:off x="2222500" y="5775099"/>
            <a:ext cx="917239" cy="202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r>
              <a:rPr lang="en-US" altLang="ja-JP" sz="714"/>
              <a:t>【</a:t>
            </a:r>
            <a:r>
              <a:rPr lang="ja-JP" altLang="en-US" sz="714"/>
              <a:t> その理由・背景 </a:t>
            </a:r>
            <a:r>
              <a:rPr lang="en-US" altLang="ja-JP" sz="714"/>
              <a:t>】</a:t>
            </a:r>
          </a:p>
        </p:txBody>
      </p:sp>
      <p:sp>
        <p:nvSpPr>
          <p:cNvPr id="2141" name="AutoShape 29"/>
          <p:cNvSpPr>
            <a:spLocks noChangeArrowheads="1"/>
          </p:cNvSpPr>
          <p:nvPr/>
        </p:nvSpPr>
        <p:spPr bwMode="auto">
          <a:xfrm>
            <a:off x="1530804" y="5743348"/>
            <a:ext cx="608920" cy="163286"/>
          </a:xfrm>
          <a:prstGeom prst="triangle">
            <a:avLst>
              <a:gd name="adj" fmla="val 50000"/>
            </a:avLst>
          </a:prstGeom>
          <a:solidFill>
            <a:srgbClr val="FF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ja-JP" sz="1286"/>
          </a:p>
        </p:txBody>
      </p:sp>
      <p:sp>
        <p:nvSpPr>
          <p:cNvPr id="2143" name="AutoShape 29"/>
          <p:cNvSpPr>
            <a:spLocks noChangeArrowheads="1"/>
          </p:cNvSpPr>
          <p:nvPr/>
        </p:nvSpPr>
        <p:spPr bwMode="auto">
          <a:xfrm rot="10800000">
            <a:off x="6644822" y="2212295"/>
            <a:ext cx="1028474" cy="159884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10800000"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ja-JP" sz="1286"/>
          </a:p>
        </p:txBody>
      </p:sp>
      <p:graphicFrame>
        <p:nvGraphicFramePr>
          <p:cNvPr id="2245" name="Group 197"/>
          <p:cNvGraphicFramePr>
            <a:graphicFrameLocks noGrp="1"/>
          </p:cNvGraphicFramePr>
          <p:nvPr/>
        </p:nvGraphicFramePr>
        <p:xfrm>
          <a:off x="4708071" y="214313"/>
          <a:ext cx="4399643" cy="951366"/>
        </p:xfrm>
        <a:graphic>
          <a:graphicData uri="http://schemas.openxmlformats.org/drawingml/2006/table">
            <a:tbl>
              <a:tblPr/>
              <a:tblGrid>
                <a:gridCol w="39506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90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9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機　　会</a:t>
                      </a: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取組の</a:t>
                      </a:r>
                      <a:br>
                        <a:rPr kumimoji="1" lang="en-US" altLang="ja-JP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優先順位</a:t>
                      </a: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246" name="Group 198"/>
          <p:cNvGraphicFramePr>
            <a:graphicFrameLocks noGrp="1"/>
          </p:cNvGraphicFramePr>
          <p:nvPr/>
        </p:nvGraphicFramePr>
        <p:xfrm>
          <a:off x="4701268" y="1217839"/>
          <a:ext cx="4406446" cy="950232"/>
        </p:xfrm>
        <a:graphic>
          <a:graphicData uri="http://schemas.openxmlformats.org/drawingml/2006/table">
            <a:tbl>
              <a:tblPr/>
              <a:tblGrid>
                <a:gridCol w="39562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01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69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脅　　威</a:t>
                      </a: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取組の</a:t>
                      </a:r>
                      <a:br>
                        <a:rPr kumimoji="1" lang="en-US" altLang="ja-JP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</a:br>
                      <a:r>
                        <a:rPr kumimoji="1" lang="ja-JP" altLang="en-US" sz="5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優先順位</a:t>
                      </a: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C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17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2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2312" name="Group 264"/>
          <p:cNvGraphicFramePr>
            <a:graphicFrameLocks noGrp="1"/>
          </p:cNvGraphicFramePr>
          <p:nvPr/>
        </p:nvGraphicFramePr>
        <p:xfrm>
          <a:off x="4708071" y="2423206"/>
          <a:ext cx="4399643" cy="645205"/>
        </p:xfrm>
        <a:graphic>
          <a:graphicData uri="http://schemas.openxmlformats.org/drawingml/2006/table">
            <a:tbl>
              <a:tblPr/>
              <a:tblGrid>
                <a:gridCol w="738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6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84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1544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外部環境と知的資産を踏まえた今後のビジョン</a:t>
                      </a:r>
                    </a:p>
                  </a:txBody>
                  <a:tcPr marL="65322" marR="65322" marT="32671" marB="32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①</a:t>
                      </a:r>
                    </a:p>
                  </a:txBody>
                  <a:tcPr marL="65322" marR="65322" marT="32671" marB="32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71" marB="32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3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②</a:t>
                      </a:r>
                    </a:p>
                  </a:txBody>
                  <a:tcPr marL="65322" marR="65322" marT="32671" marB="32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71" marB="32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446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③</a:t>
                      </a:r>
                    </a:p>
                  </a:txBody>
                  <a:tcPr marL="65322" marR="65322" marT="32671" marB="3267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5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22" marR="65322" marT="32671" marB="3267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cxnSp>
        <p:nvCxnSpPr>
          <p:cNvPr id="2211" name="カギ線コネクタ 5"/>
          <p:cNvCxnSpPr>
            <a:cxnSpLocks noChangeShapeType="1"/>
          </p:cNvCxnSpPr>
          <p:nvPr/>
        </p:nvCxnSpPr>
        <p:spPr bwMode="auto">
          <a:xfrm rot="16200000">
            <a:off x="4468812" y="5176385"/>
            <a:ext cx="121331" cy="78241"/>
          </a:xfrm>
          <a:prstGeom prst="bentConnector3">
            <a:avLst>
              <a:gd name="adj1" fmla="val 49532"/>
            </a:avLst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graphicFrame>
        <p:nvGraphicFramePr>
          <p:cNvPr id="2313" name="Group 265"/>
          <p:cNvGraphicFramePr>
            <a:graphicFrameLocks noGrp="1"/>
          </p:cNvGraphicFramePr>
          <p:nvPr/>
        </p:nvGraphicFramePr>
        <p:xfrm>
          <a:off x="4708071" y="3093357"/>
          <a:ext cx="4399643" cy="669018"/>
        </p:xfrm>
        <a:graphic>
          <a:graphicData uri="http://schemas.openxmlformats.org/drawingml/2006/table">
            <a:tbl>
              <a:tblPr/>
              <a:tblGrid>
                <a:gridCol w="7381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9018">
                <a:tc>
                  <a:txBody>
                    <a:bodyPr/>
                    <a:lstStyle/>
                    <a:p>
                      <a:pPr marL="0" marR="0" lvl="0" indent="0" algn="ctr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7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今後のビジョンを実現するための取組</a:t>
                      </a:r>
                    </a:p>
                  </a:txBody>
                  <a:tcPr marL="65314" marR="65314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79525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7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65314" marR="65314" marT="32657" marB="32657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21" name="Rectangle 250"/>
          <p:cNvSpPr>
            <a:spLocks noChangeArrowheads="1"/>
          </p:cNvSpPr>
          <p:nvPr/>
        </p:nvSpPr>
        <p:spPr bwMode="auto">
          <a:xfrm>
            <a:off x="47682" y="4908218"/>
            <a:ext cx="4314599" cy="1909536"/>
          </a:xfrm>
          <a:prstGeom prst="rect">
            <a:avLst/>
          </a:prstGeom>
          <a:noFill/>
          <a:ln w="38100">
            <a:solidFill>
              <a:srgbClr val="FFC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2222" name="Rectangle 253"/>
          <p:cNvSpPr>
            <a:spLocks noChangeArrowheads="1"/>
          </p:cNvSpPr>
          <p:nvPr/>
        </p:nvSpPr>
        <p:spPr bwMode="auto">
          <a:xfrm>
            <a:off x="2239510" y="5074331"/>
            <a:ext cx="2075089" cy="669018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2223" name="Rectangle 254"/>
          <p:cNvSpPr>
            <a:spLocks noChangeArrowheads="1"/>
          </p:cNvSpPr>
          <p:nvPr/>
        </p:nvSpPr>
        <p:spPr bwMode="auto">
          <a:xfrm>
            <a:off x="82778" y="5074331"/>
            <a:ext cx="2075089" cy="669018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2224" name="Rectangle 255"/>
          <p:cNvSpPr>
            <a:spLocks noChangeArrowheads="1"/>
          </p:cNvSpPr>
          <p:nvPr/>
        </p:nvSpPr>
        <p:spPr bwMode="auto">
          <a:xfrm>
            <a:off x="2236108" y="5948590"/>
            <a:ext cx="2075089" cy="823232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2225" name="Rectangle 256"/>
          <p:cNvSpPr>
            <a:spLocks noChangeArrowheads="1"/>
          </p:cNvSpPr>
          <p:nvPr/>
        </p:nvSpPr>
        <p:spPr bwMode="auto">
          <a:xfrm>
            <a:off x="79376" y="5948590"/>
            <a:ext cx="2075089" cy="823232"/>
          </a:xfrm>
          <a:prstGeom prst="rect">
            <a:avLst/>
          </a:prstGeom>
          <a:noFill/>
          <a:ln w="9525">
            <a:solidFill>
              <a:srgbClr val="FF0000"/>
            </a:solidFill>
            <a:prstDash val="sysDot"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2228" name="Rectangle 266"/>
          <p:cNvSpPr>
            <a:spLocks noChangeArrowheads="1"/>
          </p:cNvSpPr>
          <p:nvPr/>
        </p:nvSpPr>
        <p:spPr bwMode="auto">
          <a:xfrm>
            <a:off x="47682" y="470752"/>
            <a:ext cx="4539116" cy="317974"/>
          </a:xfrm>
          <a:prstGeom prst="rect">
            <a:avLst/>
          </a:prstGeom>
          <a:noFill/>
          <a:ln w="9525">
            <a:solidFill>
              <a:srgbClr val="FF6699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en-US" sz="1786"/>
          </a:p>
        </p:txBody>
      </p:sp>
      <p:sp>
        <p:nvSpPr>
          <p:cNvPr id="2229" name="Freeform 270"/>
          <p:cNvSpPr>
            <a:spLocks/>
          </p:cNvSpPr>
          <p:nvPr/>
        </p:nvSpPr>
        <p:spPr bwMode="auto">
          <a:xfrm>
            <a:off x="4366760" y="2503715"/>
            <a:ext cx="359455" cy="2941509"/>
          </a:xfrm>
          <a:custGeom>
            <a:avLst/>
            <a:gdLst>
              <a:gd name="T0" fmla="*/ 0 w 295"/>
              <a:gd name="T1" fmla="*/ 4679950 h 2814"/>
              <a:gd name="T2" fmla="*/ 334354 w 295"/>
              <a:gd name="T3" fmla="*/ 4676624 h 2814"/>
              <a:gd name="T4" fmla="*/ 334354 w 295"/>
              <a:gd name="T5" fmla="*/ 0 h 2814"/>
              <a:gd name="T6" fmla="*/ 503237 w 295"/>
              <a:gd name="T7" fmla="*/ 0 h 281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295" h="2814">
                <a:moveTo>
                  <a:pt x="0" y="2814"/>
                </a:moveTo>
                <a:lnTo>
                  <a:pt x="196" y="2812"/>
                </a:lnTo>
                <a:lnTo>
                  <a:pt x="196" y="0"/>
                </a:lnTo>
                <a:lnTo>
                  <a:pt x="295" y="0"/>
                </a:lnTo>
              </a:path>
            </a:pathLst>
          </a:custGeom>
          <a:noFill/>
          <a:ln w="38100" cap="flat" cmpd="sng">
            <a:solidFill>
              <a:srgbClr val="FF6699"/>
            </a:solidFill>
            <a:prstDash val="sysDot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 sz="1286"/>
          </a:p>
        </p:txBody>
      </p:sp>
      <p:sp>
        <p:nvSpPr>
          <p:cNvPr id="2" name="正方形/長方形 1"/>
          <p:cNvSpPr/>
          <p:nvPr/>
        </p:nvSpPr>
        <p:spPr>
          <a:xfrm>
            <a:off x="4726215" y="4032646"/>
            <a:ext cx="4381499" cy="2825354"/>
          </a:xfrm>
          <a:prstGeom prst="rect">
            <a:avLst/>
          </a:prstGeom>
          <a:ln w="127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正方形/長方形 2"/>
          <p:cNvSpPr/>
          <p:nvPr/>
        </p:nvSpPr>
        <p:spPr>
          <a:xfrm>
            <a:off x="35132" y="2372180"/>
            <a:ext cx="2255384" cy="11375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0" name="正方形/長方形 49"/>
          <p:cNvSpPr/>
          <p:nvPr/>
        </p:nvSpPr>
        <p:spPr>
          <a:xfrm>
            <a:off x="35132" y="3520673"/>
            <a:ext cx="2255384" cy="11375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2298473" y="2376257"/>
            <a:ext cx="2255384" cy="11375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4" name="正方形/長方形 53"/>
          <p:cNvSpPr/>
          <p:nvPr/>
        </p:nvSpPr>
        <p:spPr>
          <a:xfrm>
            <a:off x="2298473" y="3524750"/>
            <a:ext cx="2255384" cy="113750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楕円 3"/>
          <p:cNvSpPr/>
          <p:nvPr/>
        </p:nvSpPr>
        <p:spPr>
          <a:xfrm>
            <a:off x="1853634" y="3119610"/>
            <a:ext cx="881721" cy="830263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-56106" y="2355047"/>
            <a:ext cx="58381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/>
              <a:t>【product】</a:t>
            </a:r>
            <a:endParaRPr kumimoji="1" lang="ja-JP" altLang="en-US" sz="600" dirty="0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-68546" y="3510334"/>
            <a:ext cx="49404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/>
              <a:t>【price】</a:t>
            </a:r>
            <a:endParaRPr kumimoji="1" lang="ja-JP" altLang="en-US" sz="600" dirty="0"/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3979411" y="2354514"/>
            <a:ext cx="670376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/>
              <a:t>【promotion】</a:t>
            </a:r>
            <a:endParaRPr kumimoji="1" lang="ja-JP" altLang="en-US" sz="600" dirty="0"/>
          </a:p>
        </p:txBody>
      </p:sp>
      <p:sp>
        <p:nvSpPr>
          <p:cNvPr id="59" name="テキスト ボックス 58"/>
          <p:cNvSpPr txBox="1"/>
          <p:nvPr/>
        </p:nvSpPr>
        <p:spPr>
          <a:xfrm>
            <a:off x="4127300" y="3501248"/>
            <a:ext cx="503664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/>
              <a:t>【place】</a:t>
            </a:r>
            <a:endParaRPr kumimoji="1" lang="ja-JP" altLang="en-US" sz="600" dirty="0"/>
          </a:p>
        </p:txBody>
      </p:sp>
      <p:sp>
        <p:nvSpPr>
          <p:cNvPr id="60" name="テキスト ボックス 59"/>
          <p:cNvSpPr txBox="1"/>
          <p:nvPr/>
        </p:nvSpPr>
        <p:spPr>
          <a:xfrm>
            <a:off x="2025860" y="3104142"/>
            <a:ext cx="529312" cy="1846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600" dirty="0"/>
              <a:t>【target】</a:t>
            </a:r>
            <a:endParaRPr kumimoji="1" lang="ja-JP" altLang="en-US" sz="600" dirty="0"/>
          </a:p>
        </p:txBody>
      </p:sp>
      <p:sp>
        <p:nvSpPr>
          <p:cNvPr id="2104" name="AutoShape 29"/>
          <p:cNvSpPr>
            <a:spLocks noChangeArrowheads="1"/>
          </p:cNvSpPr>
          <p:nvPr/>
        </p:nvSpPr>
        <p:spPr bwMode="auto">
          <a:xfrm rot="5400000">
            <a:off x="3993307" y="5366453"/>
            <a:ext cx="1028474" cy="179516"/>
          </a:xfrm>
          <a:prstGeom prst="triangle">
            <a:avLst>
              <a:gd name="adj" fmla="val 50000"/>
            </a:avLst>
          </a:prstGeom>
          <a:solidFill>
            <a:srgbClr val="FFC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rnd">
                <a:solidFill>
                  <a:srgbClr val="000000"/>
                </a:solidFill>
                <a:prstDash val="sysDot"/>
                <a:miter lim="800000"/>
                <a:headEnd/>
                <a:tailEnd/>
              </a14:hiddenLine>
            </a:ext>
          </a:extLst>
        </p:spPr>
        <p:txBody>
          <a:bodyPr rot="10800000" vert="eaVert" wrap="none" anchor="ctr"/>
          <a:lstStyle>
            <a:lvl1pPr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5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endParaRPr lang="ja-JP" altLang="ja-JP" sz="1286"/>
          </a:p>
        </p:txBody>
      </p:sp>
    </p:spTree>
    <p:extLst>
      <p:ext uri="{BB962C8B-B14F-4D97-AF65-F5344CB8AC3E}">
        <p14:creationId xmlns:p14="http://schemas.microsoft.com/office/powerpoint/2010/main" val="21845724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2292</TotalTime>
  <Words>218</Words>
  <Application>Microsoft Office PowerPoint</Application>
  <PresentationFormat>画面に合わせる (4:3)</PresentationFormat>
  <Paragraphs>60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メイリオ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中村 伸一</dc:creator>
  <cp:lastModifiedBy>中村伸一</cp:lastModifiedBy>
  <cp:revision>9</cp:revision>
  <cp:lastPrinted>2019-02-26T09:36:56Z</cp:lastPrinted>
  <dcterms:created xsi:type="dcterms:W3CDTF">2018-09-03T10:31:04Z</dcterms:created>
  <dcterms:modified xsi:type="dcterms:W3CDTF">2025-10-31T05:17:17Z</dcterms:modified>
</cp:coreProperties>
</file>